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797675" cy="9872980"/>
  <p:defaultTextStyle>
    <a:defPPr>
      <a:defRPr lang="ja-JP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游ゴシック" panose="020B0400000000000000" charset="-128"/>
        <a:ea typeface="游ゴシック" panose="020B0400000000000000" charset="-128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游ゴシック" panose="020B0400000000000000" charset="-128"/>
        <a:ea typeface="游ゴシック" panose="020B0400000000000000" charset="-128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游ゴシック" panose="020B0400000000000000" charset="-128"/>
        <a:ea typeface="游ゴシック" panose="020B0400000000000000" charset="-128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游ゴシック" panose="020B0400000000000000" charset="-128"/>
        <a:ea typeface="游ゴシック" panose="020B0400000000000000" charset="-128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游ゴシック" panose="020B0400000000000000" charset="-128"/>
        <a:ea typeface="游ゴシック" panose="020B0400000000000000" charset="-128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游ゴシック" panose="020B0400000000000000" charset="-128"/>
        <a:ea typeface="游ゴシック" panose="020B0400000000000000" charset="-128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游ゴシック" panose="020B0400000000000000" charset="-128"/>
        <a:ea typeface="游ゴシック" panose="020B0400000000000000" charset="-128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游ゴシック" panose="020B0400000000000000" charset="-128"/>
        <a:ea typeface="游ゴシック" panose="020B0400000000000000" charset="-128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游ゴシック" panose="020B0400000000000000" charset="-128"/>
        <a:ea typeface="游ゴシック" panose="020B040000000000000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/>
    <p:restoredTop sz="94660"/>
  </p:normalViewPr>
  <p:slideViewPr>
    <p:cSldViewPr snapToGrid="0" showGuides="1">
      <p:cViewPr varScale="1">
        <p:scale>
          <a:sx n="80" d="100"/>
          <a:sy n="80" d="100"/>
        </p:scale>
        <p:origin x="782" y="48"/>
      </p:cViewPr>
      <p:guideLst>
        <p:guide orient="horz" pos="2160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auto"/>
            <a:r>
              <a:rPr kumimoji="1" lang="ja-JP" altLang="en-US" strike="noStrike" noProof="1"/>
              <a:t>マスター タイトルの書式設定</a:t>
            </a:r>
            <a:endParaRPr kumimoji="1" lang="ja-JP" altLang="en-US" strike="noStrike" noProof="1"/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kumimoji="1" lang="ja-JP" altLang="en-US" strike="noStrike" noProof="1"/>
              <a:t>マスター サブタイトルの書式設定</a:t>
            </a:r>
            <a:endParaRPr kumimoji="1" lang="ja-JP" altLang="en-US" strike="noStrike" noProof="1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5" name="フッター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kumimoji="1" lang="ja-JP" altLang="en-US" strike="noStrike" noProof="1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kumimoji="1" lang="ja-JP" altLang="en-US" strike="noStrike" noProof="1"/>
              <a:t>マスター タイトルの書式設定</a:t>
            </a:r>
            <a:endParaRPr kumimoji="1" lang="ja-JP" altLang="en-US" strike="noStrike" noProof="1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  <a:p>
            <a:pPr lvl="1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2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2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3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3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4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4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5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5" name="フッター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kumimoji="1" lang="ja-JP" altLang="en-US" strike="noStrike" noProof="1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auto"/>
            <a:r>
              <a:rPr kumimoji="1" lang="ja-JP" altLang="en-US" strike="noStrike" noProof="1"/>
              <a:t>マスター タイトルの書式設定</a:t>
            </a:r>
            <a:endParaRPr kumimoji="1" lang="ja-JP" altLang="en-US" strike="noStrike" noProof="1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  <a:p>
            <a:pPr lvl="1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2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2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3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3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4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4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5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5" name="フッター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kumimoji="1" lang="ja-JP" altLang="en-US" strike="noStrike" noProof="1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kumimoji="1" lang="ja-JP" altLang="en-US" strike="noStrike" noProof="1"/>
              <a:t>マスター タイトルの書式設定</a:t>
            </a:r>
            <a:endParaRPr kumimoji="1" lang="ja-JP" altLang="en-US" strike="noStrike" noProof="1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  <a:p>
            <a:pPr lvl="1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2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2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3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3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4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4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5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5" name="フッター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kumimoji="1" lang="ja-JP" altLang="en-US" strike="noStrike" noProof="1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auto"/>
            <a:r>
              <a:rPr kumimoji="1" lang="ja-JP" altLang="en-US" strike="noStrike" noProof="1"/>
              <a:t>マスター タイトルの書式設定</a:t>
            </a:r>
            <a:endParaRPr kumimoji="1" lang="ja-JP" altLang="en-US" strike="noStrike" noProof="1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5" name="フッター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kumimoji="1" lang="ja-JP" altLang="en-US" strike="noStrike" noProof="1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kumimoji="1" lang="ja-JP" altLang="en-US" strike="noStrike" noProof="1"/>
              <a:t>マスター タイトルの書式設定</a:t>
            </a:r>
            <a:endParaRPr kumimoji="1" lang="ja-JP" altLang="en-US" strike="noStrike" noProof="1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  <a:p>
            <a:pPr lvl="1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2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2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3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3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4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4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5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  <a:p>
            <a:pPr lvl="1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2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2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3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3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4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4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5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6" name="フッター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kumimoji="1" lang="ja-JP" altLang="en-US" strike="noStrike" noProof="1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auto"/>
            <a:r>
              <a:rPr kumimoji="1" lang="ja-JP" altLang="en-US" strike="noStrike" noProof="1"/>
              <a:t>マスター タイトルの書式設定</a:t>
            </a:r>
            <a:endParaRPr kumimoji="1" lang="ja-JP" altLang="en-US" strike="noStrike" noProof="1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  <a:p>
            <a:pPr lvl="1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2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2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3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3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4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4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5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  <a:p>
            <a:pPr lvl="1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2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2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3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3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4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4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5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8" name="フッター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kumimoji="1" lang="ja-JP" altLang="en-US" strike="noStrike" noProof="1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kumimoji="1" lang="ja-JP" altLang="en-US" strike="noStrike" noProof="1"/>
              <a:t>マスター タイトルの書式設定</a:t>
            </a:r>
            <a:endParaRPr kumimoji="1" lang="ja-JP" altLang="en-US" strike="noStrike" noProof="1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4" name="フッター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kumimoji="1" lang="ja-JP" altLang="en-US" strike="noStrike" noProof="1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3" name="フッター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kumimoji="1" lang="ja-JP" altLang="en-US" strike="noStrike" noProof="1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kumimoji="1" lang="ja-JP" altLang="en-US" strike="noStrike" noProof="1"/>
              <a:t>マスター タイトルの書式設定</a:t>
            </a:r>
            <a:endParaRPr kumimoji="1" lang="ja-JP" altLang="en-US" strike="noStrike" noProof="1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  <a:p>
            <a:pPr lvl="1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2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2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3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3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4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  <a:p>
            <a:pPr lvl="4" fontAlgn="auto"/>
            <a:r>
              <a:rPr kumimoji="1" lang="ja-JP" altLang="en-US" strike="noStrike" noProof="1"/>
              <a:t>第 </a:t>
            </a:r>
            <a:r>
              <a:rPr kumimoji="1" lang="en-US" altLang="ja-JP" strike="noStrike" noProof="1"/>
              <a:t>5 </a:t>
            </a:r>
            <a:r>
              <a:rPr kumimoji="1" lang="ja-JP" altLang="en-US" strike="noStrike" noProof="1"/>
              <a:t>レベル</a:t>
            </a:r>
            <a:endParaRPr kumimoji="1" lang="ja-JP" altLang="en-US" strike="noStrike" noProof="1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6" name="フッター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kumimoji="1" lang="ja-JP" altLang="en-US" strike="noStrike" noProof="1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kumimoji="1" lang="ja-JP" altLang="en-US" strike="noStrike" noProof="1"/>
              <a:t>マスター タイトルの書式設定</a:t>
            </a:r>
            <a:endParaRPr kumimoji="1" lang="ja-JP" altLang="en-US" strike="noStrike" noProof="1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kumimoji="1" lang="ja-JP" altLang="en-US" strike="noStrike" noProof="1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kumimoji="1" lang="ja-JP" altLang="en-US" strike="noStrike" noProof="1"/>
              <a:t>マスター テキストの書式設定</a:t>
            </a:r>
            <a:endParaRPr kumimoji="1" lang="ja-JP" altLang="en-US" strike="noStrike" noProof="1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6" name="フッター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kumimoji="1" lang="ja-JP" altLang="en-US" strike="noStrike" noProof="1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 anchorCtr="0"/>
          <a:p>
            <a:pPr lvl="0"/>
            <a:r>
              <a:rPr lang="ja-JP" altLang="en-US"/>
              <a:t>マスター タイトルの書式設定</a:t>
            </a:r>
            <a:endParaRPr lang="ja-JP" altLang="en-US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fontAlgn="auto"/>
            <a:fld id="{F406C194-811C-4114-B63A-1D6D3F7DC598}" type="datetimeFigureOut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fontAlgn="auto"/>
            <a:endParaRPr kumimoji="1" lang="ja-JP" altLang="en-US" strike="noStrike" noProof="1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fontAlgn="auto"/>
            <a:fld id="{1FCDE4DE-8FD4-4356-8359-D32138FA3DC3}" type="slidenum">
              <a:rPr kumimoji="1" lang="ja-JP" altLang="en-US" strike="noStrike" noProof="1" smtClean="0">
                <a:latin typeface="+mn-lt"/>
                <a:ea typeface="+mn-ea"/>
                <a:cs typeface="+mn-cs"/>
              </a:rPr>
            </a:fld>
            <a:endParaRPr kumimoji="1" lang="ja-JP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" name="四角形: 角を丸くする 28"/>
          <p:cNvSpPr/>
          <p:nvPr/>
        </p:nvSpPr>
        <p:spPr>
          <a:xfrm>
            <a:off x="590550" y="4133850"/>
            <a:ext cx="11460163" cy="1987550"/>
          </a:xfrm>
          <a:prstGeom prst="roundRect">
            <a:avLst/>
          </a:prstGeom>
          <a:noFill/>
          <a:ln w="28575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kumimoji="1" lang="ja-JP" altLang="en-US" strike="noStrike" noProof="1"/>
          </a:p>
        </p:txBody>
      </p:sp>
      <p:pic>
        <p:nvPicPr>
          <p:cNvPr id="2050" name="図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34275" y="271463"/>
            <a:ext cx="3248025" cy="3060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1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7063" y="4303713"/>
            <a:ext cx="1009650" cy="16017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テキスト ボックス 7"/>
          <p:cNvSpPr txBox="1"/>
          <p:nvPr/>
        </p:nvSpPr>
        <p:spPr>
          <a:xfrm>
            <a:off x="1539875" y="244475"/>
            <a:ext cx="7859713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ja-JP" altLang="en-US" sz="4000" b="1" dirty="0">
                <a:latin typeface="EPSON 太丸ゴシック体Ｂ" pitchFamily="49" charset="-128"/>
                <a:ea typeface="EPSON 太丸ゴシック体Ｂ" pitchFamily="49" charset="-128"/>
              </a:rPr>
              <a:t>注射が苦手なお子さんに朗報！</a:t>
            </a:r>
            <a:endParaRPr lang="ja-JP" altLang="en-US" sz="4000" b="1" dirty="0">
              <a:latin typeface="EPSON 太丸ゴシック体Ｂ" pitchFamily="49" charset="-128"/>
              <a:ea typeface="EPSON 太丸ゴシック体Ｂ" pitchFamily="49" charset="-128"/>
            </a:endParaRPr>
          </a:p>
        </p:txBody>
      </p:sp>
      <p:sp>
        <p:nvSpPr>
          <p:cNvPr id="2053" name="テキスト ボックス 9"/>
          <p:cNvSpPr txBox="1"/>
          <p:nvPr/>
        </p:nvSpPr>
        <p:spPr>
          <a:xfrm>
            <a:off x="590550" y="203200"/>
            <a:ext cx="1090613" cy="838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ja-JP" altLang="en-US" sz="4800" dirty="0">
                <a:latin typeface="游ゴシック" panose="020B0400000000000000" charset="-128"/>
                <a:ea typeface="游ゴシック" panose="020B0400000000000000" charset="-128"/>
              </a:rPr>
              <a:t>🌸</a:t>
            </a:r>
            <a:endParaRPr lang="ja-JP" altLang="en-US" sz="4800" dirty="0">
              <a:latin typeface="游ゴシック" panose="020B0400000000000000" charset="-128"/>
              <a:ea typeface="游ゴシック" panose="020B0400000000000000" charset="-128"/>
            </a:endParaRPr>
          </a:p>
        </p:txBody>
      </p:sp>
      <p:sp>
        <p:nvSpPr>
          <p:cNvPr id="2054" name="テキスト ボックス 11"/>
          <p:cNvSpPr txBox="1"/>
          <p:nvPr/>
        </p:nvSpPr>
        <p:spPr>
          <a:xfrm>
            <a:off x="638175" y="952500"/>
            <a:ext cx="7821613" cy="193833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ja-JP" altLang="en-US" sz="6000" b="1" dirty="0">
                <a:solidFill>
                  <a:srgbClr val="46B1E1"/>
                </a:solidFill>
                <a:latin typeface="EPSON 太丸ゴシック体Ｂ" pitchFamily="49" charset="-128"/>
                <a:ea typeface="EPSON 太丸ゴシック体Ｂ" pitchFamily="49" charset="-128"/>
              </a:rPr>
              <a:t>フルミスト</a:t>
            </a:r>
            <a:r>
              <a:rPr lang="en-US" altLang="ja-JP" sz="6000" b="1" dirty="0">
                <a:solidFill>
                  <a:srgbClr val="46B1E1"/>
                </a:solidFill>
                <a:latin typeface="EPSON 太丸ゴシック体Ｂ" pitchFamily="49" charset="-128"/>
                <a:ea typeface="EPSON 太丸ゴシック体Ｂ" pitchFamily="49" charset="-128"/>
              </a:rPr>
              <a:t> </a:t>
            </a:r>
            <a:r>
              <a:rPr lang="ja-JP" altLang="en-US" sz="4800" b="1" dirty="0">
                <a:solidFill>
                  <a:srgbClr val="46B1E1"/>
                </a:solidFill>
                <a:latin typeface="EPSON 太丸ゴシック体Ｂ" pitchFamily="49" charset="-128"/>
                <a:ea typeface="EPSON 太丸ゴシック体Ｂ" pitchFamily="49" charset="-128"/>
              </a:rPr>
              <a:t>点鼻液</a:t>
            </a:r>
            <a:r>
              <a:rPr lang="ja-JP" altLang="en-US" sz="4400" b="1" dirty="0">
                <a:solidFill>
                  <a:srgbClr val="46B1E1"/>
                </a:solidFill>
                <a:latin typeface="EPSON 太丸ゴシック体Ｂ" pitchFamily="49" charset="-128"/>
                <a:ea typeface="EPSON 太丸ゴシック体Ｂ" pitchFamily="49" charset="-128"/>
              </a:rPr>
              <a:t>で</a:t>
            </a:r>
            <a:endParaRPr lang="en-US" altLang="ja-JP" sz="6000" b="1" dirty="0">
              <a:solidFill>
                <a:srgbClr val="46B1E1"/>
              </a:solidFill>
              <a:latin typeface="EPSON 太丸ゴシック体Ｂ" pitchFamily="49" charset="-128"/>
              <a:ea typeface="EPSON 太丸ゴシック体Ｂ" pitchFamily="49" charset="-128"/>
            </a:endParaRPr>
          </a:p>
          <a:p>
            <a:r>
              <a:rPr lang="ja-JP" altLang="en-US" sz="6000" b="1" dirty="0">
                <a:solidFill>
                  <a:srgbClr val="46B1E1"/>
                </a:solidFill>
                <a:latin typeface="EPSON 太丸ゴシック体Ｂ" pitchFamily="49" charset="-128"/>
                <a:ea typeface="EPSON 太丸ゴシック体Ｂ" pitchFamily="49" charset="-128"/>
              </a:rPr>
              <a:t>インフルエンザ予防</a:t>
            </a:r>
            <a:endParaRPr lang="ja-JP" altLang="en-US" sz="6000" b="1" dirty="0">
              <a:solidFill>
                <a:srgbClr val="46B1E1"/>
              </a:solidFill>
              <a:latin typeface="EPSON 太丸ゴシック体Ｂ" pitchFamily="49" charset="-128"/>
              <a:ea typeface="EPSON 太丸ゴシック体Ｂ" pitchFamily="49" charset="-128"/>
            </a:endParaRPr>
          </a:p>
        </p:txBody>
      </p:sp>
      <p:sp>
        <p:nvSpPr>
          <p:cNvPr id="2055" name="テキスト ボックス 13"/>
          <p:cNvSpPr txBox="1"/>
          <p:nvPr/>
        </p:nvSpPr>
        <p:spPr>
          <a:xfrm>
            <a:off x="1304925" y="2863850"/>
            <a:ext cx="4549775" cy="64611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ja-JP" altLang="en-US" sz="3600" b="1" dirty="0">
                <a:solidFill>
                  <a:srgbClr val="46B1E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フルミスト</a:t>
            </a:r>
            <a:r>
              <a:rPr lang="ja-JP" altLang="en-US" sz="2800" dirty="0">
                <a:solidFill>
                  <a:srgbClr val="46B1E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ってなに？</a:t>
            </a:r>
            <a:endParaRPr lang="ja-JP" altLang="en-US" sz="2800" dirty="0">
              <a:solidFill>
                <a:srgbClr val="46B1E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56" name="テキスト ボックス 15"/>
          <p:cNvSpPr txBox="1"/>
          <p:nvPr/>
        </p:nvSpPr>
        <p:spPr>
          <a:xfrm>
            <a:off x="590550" y="2911475"/>
            <a:ext cx="1009650" cy="64611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ja-JP" altLang="en-US" sz="3600" dirty="0">
                <a:latin typeface="游ゴシック" panose="020B0400000000000000" charset="-128"/>
                <a:ea typeface="游ゴシック" panose="020B0400000000000000" charset="-128"/>
              </a:rPr>
              <a:t>✅</a:t>
            </a:r>
            <a:endParaRPr lang="ja-JP" altLang="en-US" sz="3600" dirty="0">
              <a:latin typeface="游ゴシック" panose="020B0400000000000000" charset="-128"/>
              <a:ea typeface="游ゴシック" panose="020B0400000000000000" charset="-128"/>
            </a:endParaRPr>
          </a:p>
        </p:txBody>
      </p:sp>
      <p:sp>
        <p:nvSpPr>
          <p:cNvPr id="2057" name="テキスト ボックス 17"/>
          <p:cNvSpPr txBox="1"/>
          <p:nvPr/>
        </p:nvSpPr>
        <p:spPr>
          <a:xfrm>
            <a:off x="658813" y="3533775"/>
            <a:ext cx="11174412" cy="4619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鼻にシュッと噴霧するタイプのインフルエンザワクチンです。注射ではありません！</a:t>
            </a:r>
            <a:endParaRPr lang="ja-JP" altLang="en-US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58" name="テキスト ボックス 19"/>
          <p:cNvSpPr txBox="1"/>
          <p:nvPr/>
        </p:nvSpPr>
        <p:spPr>
          <a:xfrm>
            <a:off x="746125" y="4318000"/>
            <a:ext cx="3771900" cy="6159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ja-JP" altLang="en-US" b="1" dirty="0">
                <a:solidFill>
                  <a:srgbClr val="4E95D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痛くない！</a:t>
            </a:r>
            <a:b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注射不要。鼻にスプレーするだけ！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59" name="Rectangle 1"/>
          <p:cNvSpPr/>
          <p:nvPr/>
        </p:nvSpPr>
        <p:spPr>
          <a:xfrm>
            <a:off x="5667375" y="4271963"/>
            <a:ext cx="5516563" cy="3683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ctr" anchorCtr="0">
            <a:spAutoFit/>
          </a:bodyPr>
          <a:p>
            <a:pPr eaLnBrk="0" hangingPunct="0"/>
            <a:r>
              <a:rPr lang="ja-JP" altLang="ja-JP" b="1" baseline="0" dirty="0">
                <a:solidFill>
                  <a:srgbClr val="4E95D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対象年齢</a:t>
            </a:r>
            <a:r>
              <a:rPr lang="ja-JP" altLang="en-US" b="1" baseline="0" dirty="0">
                <a:solidFill>
                  <a:srgbClr val="4E95D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ja-JP" altLang="ja-JP" b="1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2歳〜18歳</a:t>
            </a:r>
            <a:r>
              <a:rPr lang="ja-JP" altLang="ja-JP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ja-JP" altLang="ja-JP" baseline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60" name="テキスト ボックス 22"/>
          <p:cNvSpPr txBox="1"/>
          <p:nvPr/>
        </p:nvSpPr>
        <p:spPr>
          <a:xfrm>
            <a:off x="5637213" y="4694238"/>
            <a:ext cx="6140450" cy="1384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⚠️</a:t>
            </a:r>
            <a:r>
              <a:rPr lang="ja-JP" altLang="en-US" sz="2000" b="1" dirty="0">
                <a:solidFill>
                  <a:srgbClr val="4E95D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b="1" dirty="0">
                <a:solidFill>
                  <a:srgbClr val="4E95D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注意点</a:t>
            </a:r>
            <a:endParaRPr lang="ja-JP" altLang="en-US" b="1" dirty="0">
              <a:solidFill>
                <a:srgbClr val="4E95D9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接種後、一時的に鼻水や鼻づまりが出ることがあります。</a:t>
            </a:r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アレルギーや免疫疾患がある方は医師にご相談ください。</a:t>
            </a:r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妊娠中の方、喘息のある方などは使用できない場合があります。</a:t>
            </a:r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医師の診察のうえで接種可否を判断します。</a:t>
            </a:r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61" name="テキスト ボックス 24"/>
          <p:cNvSpPr txBox="1"/>
          <p:nvPr/>
        </p:nvSpPr>
        <p:spPr>
          <a:xfrm>
            <a:off x="0" y="6191250"/>
            <a:ext cx="12192000" cy="646113"/>
          </a:xfrm>
          <a:prstGeom prst="rect">
            <a:avLst/>
          </a:prstGeom>
          <a:solidFill>
            <a:srgbClr val="46B1E1"/>
          </a:solidFill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游ゴシック" panose="020B0400000000000000" charset="-128"/>
                <a:ea typeface="游ゴシック" panose="020B0400000000000000" charset="-128"/>
              </a:rPr>
              <a:t>お気軽にスタッフへお声掛けください</a:t>
            </a:r>
            <a:r>
              <a:rPr lang="ja-JP" altLang="en-US" sz="3600" dirty="0">
                <a:solidFill>
                  <a:schemeClr val="bg1"/>
                </a:solidFill>
                <a:latin typeface="游ゴシック" panose="020B0400000000000000" charset="-128"/>
                <a:ea typeface="游ゴシック" panose="020B0400000000000000" charset="-128"/>
              </a:rPr>
              <a:t>。</a:t>
            </a:r>
            <a:r>
              <a:rPr lang="ja-JP" altLang="en-US" sz="2400" b="1" dirty="0">
                <a:latin typeface="游ゴシック" panose="020B0400000000000000" charset="-128"/>
                <a:ea typeface="游ゴシック" panose="020B0400000000000000" charset="-128"/>
              </a:rPr>
              <a:t>白川病院 薬剤科　</a:t>
            </a:r>
            <a:r>
              <a:rPr lang="en-US" altLang="ja-JP" sz="1600" b="1" dirty="0">
                <a:latin typeface="游ゴシック" panose="020B0400000000000000" charset="-128"/>
                <a:ea typeface="游ゴシック" panose="020B0400000000000000" charset="-128"/>
              </a:rPr>
              <a:t>2025.10.4</a:t>
            </a:r>
            <a:endParaRPr lang="ja-JP" altLang="en-US" sz="3600" b="1" dirty="0">
              <a:latin typeface="游ゴシック" panose="020B0400000000000000" charset="-128"/>
              <a:ea typeface="游ゴシック" panose="020B0400000000000000" charset="-128"/>
            </a:endParaRPr>
          </a:p>
        </p:txBody>
      </p:sp>
      <p:sp>
        <p:nvSpPr>
          <p:cNvPr id="2062" name="テキスト ボックス 27"/>
          <p:cNvSpPr txBox="1"/>
          <p:nvPr/>
        </p:nvSpPr>
        <p:spPr>
          <a:xfrm>
            <a:off x="655638" y="3932238"/>
            <a:ext cx="1763712" cy="40005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square" anchor="t" anchorCtr="0">
            <a:spAutoFit/>
          </a:bodyPr>
          <a:p>
            <a:r>
              <a:rPr lang="ja-JP" altLang="en-US" sz="2000" b="1" dirty="0">
                <a:solidFill>
                  <a:srgbClr val="4E95D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特徴まとめ</a:t>
            </a:r>
            <a:endParaRPr lang="ja-JP" altLang="en-US" sz="2000" b="1" dirty="0">
              <a:solidFill>
                <a:srgbClr val="4E95D9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63" name="Rectangle 1"/>
          <p:cNvSpPr/>
          <p:nvPr/>
        </p:nvSpPr>
        <p:spPr>
          <a:xfrm>
            <a:off x="746125" y="4891088"/>
            <a:ext cx="4271963" cy="614362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ctr" anchorCtr="0">
            <a:spAutoFit/>
          </a:bodyPr>
          <a:p>
            <a:pPr eaLnBrk="0" hangingPunct="0"/>
            <a:r>
              <a:rPr lang="ja-JP" altLang="en-US" b="1" baseline="0" dirty="0">
                <a:solidFill>
                  <a:srgbClr val="4E95D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en-US" b="1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ja-JP" b="1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1回でOK！</a:t>
            </a:r>
            <a:br>
              <a:rPr lang="ja-JP" altLang="ja-JP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ja-JP" sz="1600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1回の接種で約1年間効果が持続します。</a:t>
            </a:r>
            <a:endParaRPr lang="ja-JP" altLang="ja-JP" baseline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64" name="Rectangle 1"/>
          <p:cNvSpPr/>
          <p:nvPr/>
        </p:nvSpPr>
        <p:spPr>
          <a:xfrm>
            <a:off x="746125" y="5484813"/>
            <a:ext cx="4551363" cy="61595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ctr" anchorCtr="0">
            <a:spAutoFit/>
          </a:bodyPr>
          <a:p>
            <a:pPr eaLnBrk="0" hangingPunct="0"/>
            <a:r>
              <a:rPr lang="ja-JP" altLang="en-US" b="1" baseline="0" dirty="0">
                <a:solidFill>
                  <a:srgbClr val="4E95D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</a:t>
            </a:r>
            <a:r>
              <a:rPr lang="ja-JP" altLang="ja-JP" b="1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他のワクチンと同時接種も可能</a:t>
            </a:r>
            <a:br>
              <a:rPr lang="ja-JP" altLang="ja-JP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ja-JP" sz="1600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医師の判断で併用できます。 </a:t>
            </a:r>
            <a:endParaRPr lang="ja-JP" altLang="ja-JP" baseline="0" dirty="0">
              <a:latin typeface="Arial" panose="020B0604020202020204" pitchFamily="34" charset="0"/>
              <a:ea typeface="游ゴシック" panose="020B0400000000000000" charset="-128"/>
            </a:endParaRPr>
          </a:p>
        </p:txBody>
      </p:sp>
      <p:pic>
        <p:nvPicPr>
          <p:cNvPr id="2065" name="図 32" descr="ロゴ&#10;&#10;AI 生成コンテンツは誤りを含む可能性があります。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3313" y="203200"/>
            <a:ext cx="676275" cy="676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66" name="図 34" descr="QR コード&#10;&#10;AI 生成コンテンツは誤りを含む可能性があります。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7925" y="5586413"/>
            <a:ext cx="854075" cy="8556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67" name="図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1525" y="4276725"/>
            <a:ext cx="923925" cy="12001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68" name="グループ化 4"/>
          <p:cNvGrpSpPr/>
          <p:nvPr/>
        </p:nvGrpSpPr>
        <p:grpSpPr>
          <a:xfrm>
            <a:off x="4316413" y="1050925"/>
            <a:ext cx="323850" cy="179388"/>
            <a:chOff x="302" y="3089"/>
            <a:chExt cx="629" cy="426"/>
          </a:xfrm>
        </p:grpSpPr>
        <p:sp>
          <p:nvSpPr>
            <p:cNvPr id="2069" name="テキストボックス 1"/>
            <p:cNvSpPr txBox="1"/>
            <p:nvPr/>
          </p:nvSpPr>
          <p:spPr>
            <a:xfrm>
              <a:off x="302" y="3089"/>
              <a:ext cx="629" cy="42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ja-JP" altLang="en-US" sz="700" b="1" dirty="0">
                  <a:solidFill>
                    <a:srgbClr val="46B1E1"/>
                  </a:solidFill>
                  <a:latin typeface="EPSON 太丸ゴシック体Ｂ" pitchFamily="49" charset="-128"/>
                  <a:ea typeface="EPSON 太丸ゴシック体Ｂ" pitchFamily="49" charset="-128"/>
                </a:rPr>
                <a:t>R</a:t>
              </a:r>
              <a:endParaRPr lang="ja-JP" altLang="en-US" sz="700" b="1" dirty="0">
                <a:solidFill>
                  <a:srgbClr val="46B1E1"/>
                </a:solidFill>
                <a:latin typeface="EPSON 太丸ゴシック体Ｂ" pitchFamily="49" charset="-128"/>
                <a:ea typeface="EPSON 太丸ゴシック体Ｂ" pitchFamily="49" charset="-128"/>
              </a:endParaRPr>
            </a:p>
          </p:txBody>
        </p:sp>
        <p:sp>
          <p:nvSpPr>
            <p:cNvPr id="3" name="楕円 2"/>
            <p:cNvSpPr/>
            <p:nvPr/>
          </p:nvSpPr>
          <p:spPr>
            <a:xfrm>
              <a:off x="396" y="3103"/>
              <a:ext cx="285" cy="371"/>
            </a:xfrm>
            <a:prstGeom prst="ellipse">
              <a:avLst/>
            </a:prstGeom>
            <a:noFill/>
            <a:ln>
              <a:solidFill>
                <a:schemeClr val="accent1">
                  <a:lumMod val="40000"/>
                  <a:lumOff val="60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ja-JP" altLang="en-US" sz="1200" strike="noStrike" noProof="1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WPS Presentation</Application>
  <PresentationFormat>ワイド画面</PresentationFormat>
  <Paragraphs>33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ＭＳ Ｐゴシック</vt:lpstr>
      <vt:lpstr>Wingdings</vt:lpstr>
      <vt:lpstr>EPSON 太丸ゴシック体Ｂ</vt:lpstr>
      <vt:lpstr>游明朝</vt:lpstr>
      <vt:lpstr>HG丸ｺﾞｼｯｸM-PRO</vt:lpstr>
      <vt:lpstr>BIZ UDPゴシック</vt:lpstr>
      <vt:lpstr>游ゴシック</vt:lpstr>
      <vt:lpstr>Microsoft YaHei</vt:lpstr>
      <vt:lpstr>ＭＳ Ｐゴシック</vt:lpstr>
      <vt:lpstr>Arial Unicode MS</vt:lpstr>
      <vt:lpstr>游ゴシック Light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茂 松本</dc:creator>
  <cp:lastModifiedBy>WS001 day</cp:lastModifiedBy>
  <cp:revision>8</cp:revision>
  <cp:lastPrinted>2025-10-27T23:52:00Z</cp:lastPrinted>
  <dcterms:created xsi:type="dcterms:W3CDTF">2025-10-04T04:12:00Z</dcterms:created>
  <dcterms:modified xsi:type="dcterms:W3CDTF">2025-10-29T03:38:13Z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1041-11.8.2.10326</vt:lpwstr>
  </property>
</Properties>
</file>